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302" r:id="rId4"/>
    <p:sldId id="300" r:id="rId5"/>
    <p:sldId id="257" r:id="rId6"/>
    <p:sldId id="301" r:id="rId7"/>
    <p:sldId id="261" r:id="rId8"/>
    <p:sldId id="262" r:id="rId9"/>
    <p:sldId id="289" r:id="rId10"/>
    <p:sldId id="303" r:id="rId11"/>
    <p:sldId id="271" r:id="rId12"/>
    <p:sldId id="272" r:id="rId13"/>
    <p:sldId id="296" r:id="rId14"/>
    <p:sldId id="297" r:id="rId15"/>
    <p:sldId id="298" r:id="rId16"/>
    <p:sldId id="299" r:id="rId17"/>
    <p:sldId id="282" r:id="rId18"/>
    <p:sldId id="284" r:id="rId19"/>
    <p:sldId id="286" r:id="rId20"/>
    <p:sldId id="287" r:id="rId21"/>
    <p:sldId id="290" r:id="rId22"/>
    <p:sldId id="295" r:id="rId23"/>
    <p:sldId id="294" r:id="rId24"/>
    <p:sldId id="305" r:id="rId25"/>
    <p:sldId id="30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8438D-3B88-43D2-A80C-C4A98869BF15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572FB-B694-48BF-8CAB-55C0344FA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94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572FB-B694-48BF-8CAB-55C0344FAA7F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37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u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9291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4450"/>
            <a:ext cx="7772400" cy="936625"/>
          </a:xfrm>
        </p:spPr>
        <p:txBody>
          <a:bodyPr/>
          <a:lstStyle>
            <a:lvl1pPr>
              <a:defRPr sz="4400">
                <a:solidFill>
                  <a:srgbClr val="FFCC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  <a:noFill/>
        </p:spPr>
        <p:txBody>
          <a:bodyPr anchor="b"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454AB7-F367-4269-A61C-C6948F9C6F9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AA5E4-BE36-46F8-8187-3DAF85356F6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462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462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B2005-24C4-441D-B0D0-8F4005647AF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85125-BB4C-433F-894E-665D68922F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94650-2D52-4691-84D9-E4640CF7F11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63BBF-D932-47B5-A7A0-1B1E33CB5F5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2FBCB-3574-4121-B3BF-217B449F42A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3AD73-A708-4FF6-BD72-DE956CBD993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24DB9-EAB5-4AD9-B5EF-16EEF5C5762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1956-3408-4DAB-BB57-FFCFFF5BD21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8736-9B72-407E-9F9F-CADB01D581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ud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81075"/>
            <a:ext cx="9144000" cy="49291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4525963"/>
          </a:xfrm>
          <a:prstGeom prst="rect">
            <a:avLst/>
          </a:prstGeom>
          <a:solidFill>
            <a:srgbClr val="FFFF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706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4933781-1E74-4BF1-8CA8-D8436DFC3FFC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36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microsoft.com/office/2007/relationships/media" Target="../media/media1.WAV"/><Relationship Id="rId3" Type="http://schemas.openxmlformats.org/officeDocument/2006/relationships/image" Target="../media/image57.gif"/><Relationship Id="rId7" Type="http://schemas.openxmlformats.org/officeDocument/2006/relationships/image" Target="../media/image60.gif"/><Relationship Id="rId12" Type="http://schemas.openxmlformats.org/officeDocument/2006/relationships/image" Target="../media/image64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9.gif"/><Relationship Id="rId11" Type="http://schemas.openxmlformats.org/officeDocument/2006/relationships/image" Target="../media/image38.gif"/><Relationship Id="rId5" Type="http://schemas.openxmlformats.org/officeDocument/2006/relationships/image" Target="../media/image39.gif"/><Relationship Id="rId10" Type="http://schemas.openxmlformats.org/officeDocument/2006/relationships/image" Target="../media/image63.gif"/><Relationship Id="rId4" Type="http://schemas.openxmlformats.org/officeDocument/2006/relationships/image" Target="../media/image58.jpeg"/><Relationship Id="rId9" Type="http://schemas.openxmlformats.org/officeDocument/2006/relationships/image" Target="../media/image62.gif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571480"/>
            <a:ext cx="7772400" cy="2214578"/>
          </a:xfrm>
        </p:spPr>
        <p:txBody>
          <a:bodyPr/>
          <a:lstStyle/>
          <a:p>
            <a:r>
              <a:rPr lang="ru-RU" dirty="0" smtClean="0"/>
              <a:t>НАШ ДРУГ – </a:t>
            </a:r>
            <a:r>
              <a:rPr lang="ru-RU" dirty="0" smtClean="0"/>
              <a:t>КОСМОС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презентация по лексической теме «День космонавтики» для детей старшего дошкольного возраста.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4786322"/>
            <a:ext cx="7186618" cy="1752600"/>
          </a:xfrm>
        </p:spPr>
        <p:txBody>
          <a:bodyPr/>
          <a:lstStyle/>
          <a:p>
            <a:r>
              <a:rPr lang="ru-RU" b="1" dirty="0"/>
              <a:t>Авторы: </a:t>
            </a:r>
            <a:endParaRPr lang="ru-RU" b="1" dirty="0" smtClean="0"/>
          </a:p>
          <a:p>
            <a:r>
              <a:rPr lang="ru-RU" b="1" dirty="0" smtClean="0"/>
              <a:t>Екимова О.А. старший воспитатель МБДОУ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№16</a:t>
            </a:r>
          </a:p>
          <a:p>
            <a:r>
              <a:rPr lang="ru-RU" b="1" dirty="0" smtClean="0"/>
              <a:t>Пискунова </a:t>
            </a:r>
            <a:r>
              <a:rPr lang="ru-RU" b="1" dirty="0"/>
              <a:t>Е.А. учитель-логопед МБДОУ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№16</a:t>
            </a:r>
            <a:endParaRPr lang="ru-RU" b="1" dirty="0"/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ЛОГОПЕДИЯ\Лексические темы\Космос\планеты спутники\foto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367"/>
            <a:ext cx="9144000" cy="522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\Desktop\ЛОГОПЕДИЯ\Лексические темы\Космос\space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44624"/>
            <a:ext cx="8157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ДОГОВОРИ ПОДХОДЯЩЕЕ СЛОВО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9675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ОТВАЖНЫЙ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ЯРКИЕ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7322" y="3140968"/>
            <a:ext cx="131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ГОРЯЧЕЕ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575" y="4149080"/>
            <a:ext cx="126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ДАЛЕКИЕ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4051" y="5229200"/>
            <a:ext cx="1299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БЫСТРАЯ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228020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ЗАЩИТНЫЙ </a:t>
            </a:r>
            <a:endParaRPr lang="ru-RU" dirty="0"/>
          </a:p>
        </p:txBody>
      </p:sp>
      <p:pic>
        <p:nvPicPr>
          <p:cNvPr id="1026" name="Picture 2" descr="C:\Users\comp\Desktop\ЛОГОПЕДИЯ\Лексические темы\Космос\ракеты\kosm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005064"/>
            <a:ext cx="578128" cy="221463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561856"/>
            <a:ext cx="11087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884249" cy="95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132856"/>
            <a:ext cx="817666" cy="8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888008" cy="9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2276872"/>
            <a:ext cx="816000" cy="84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484784"/>
            <a:ext cx="800917" cy="83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492896"/>
            <a:ext cx="1628552" cy="16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3573016"/>
            <a:ext cx="779562" cy="9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4221088"/>
            <a:ext cx="970756" cy="100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3429000"/>
            <a:ext cx="740461" cy="6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comp\Desktop\ЛОГОПЕДИЯ\Лексические темы\Космос\планеты спутники\imgpreview1PL5CHY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836712"/>
            <a:ext cx="1446779" cy="146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6093296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РАКЕТА ДО ПЛАНЕТЫ 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Играем со словом </a:t>
            </a:r>
            <a:r>
              <a:rPr lang="ru-RU" sz="4000" dirty="0" smtClean="0">
                <a:solidFill>
                  <a:srgbClr val="FF0000"/>
                </a:solidFill>
              </a:rPr>
              <a:t>ЛЕТЕЛА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32" descr="r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16994">
            <a:off x="7175110" y="4492978"/>
            <a:ext cx="2531705" cy="1687803"/>
          </a:xfrm>
          <a:prstGeom prst="rect">
            <a:avLst/>
          </a:prstGeom>
          <a:noFill/>
        </p:spPr>
      </p:pic>
      <p:pic>
        <p:nvPicPr>
          <p:cNvPr id="8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0518E-7 L -0.54341 -0.32516 " pathEditMode="relative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6093296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ВОКРУГ ПЛАНЕТЫ 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Играем со словом </a:t>
            </a:r>
            <a:r>
              <a:rPr lang="ru-RU" sz="4000" dirty="0" smtClean="0">
                <a:solidFill>
                  <a:srgbClr val="FF0000"/>
                </a:solidFill>
              </a:rPr>
              <a:t>ЛЕТЕЛА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32" descr="r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77146">
            <a:off x="7175110" y="4492978"/>
            <a:ext cx="2531705" cy="1687803"/>
          </a:xfrm>
          <a:prstGeom prst="rect">
            <a:avLst/>
          </a:prstGeom>
          <a:noFill/>
        </p:spPr>
      </p:pic>
      <p:pic>
        <p:nvPicPr>
          <p:cNvPr id="8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84E-6 C 0.00105 -0.02775 0.00209 -0.05458 0.00469 -0.08187 C 0.00382 -0.10754 0.00469 -0.13714 -0.00156 -0.16188 C -0.00277 -0.17368 -0.00416 -0.18686 -0.00607 -0.19866 C -0.00972 -0.22063 -0.0085 -0.20259 -0.01076 -0.21924 C -0.01267 -0.23242 -0.01302 -0.24722 -0.01545 -0.26017 C -0.01684 -0.26804 -0.02569 -0.28746 -0.02916 -0.29509 C -0.03107 -0.3099 -0.03298 -0.32678 -0.03854 -0.34042 C -0.0401 -0.34389 -0.04288 -0.34667 -0.04461 -0.35037 C -0.04878 -0.35962 -0.05069 -0.37002 -0.05538 -0.37928 C -0.06076 -0.39986 -0.06875 -0.41952 -0.07691 -0.43848 C -0.07829 -0.44149 -0.08038 -0.4438 -0.08159 -0.44681 C -0.08732 -0.46068 -0.08698 -0.4697 -0.09687 -0.47941 C -0.09791 -0.48219 -0.09843 -0.48543 -0.1 -0.48774 C -0.10763 -0.49977 -0.10277 -0.48381 -0.10607 -0.49792 C -0.11371 -0.49722 -0.12152 -0.49468 -0.12916 -0.49583 C -0.13142 -0.49607 -0.13194 -0.50069 -0.13385 -0.50208 C -0.14114 -0.50694 -0.14948 -0.50809 -0.15694 -0.51225 C -0.16284 -0.51549 -0.16979 -0.5185 -0.17534 -0.52266 C -0.17847 -0.52497 -0.18454 -0.53076 -0.18454 -0.53076 C -0.18507 -0.53353 -0.18472 -0.53677 -0.18611 -0.53885 C -0.19045 -0.54556 -0.2 -0.54995 -0.20625 -0.55319 C -0.2092 -0.55481 -0.21545 -0.55735 -0.21545 -0.55735 C -0.22604 -0.56706 -0.21336 -0.55643 -0.22621 -0.5636 C -0.22812 -0.56452 -0.22916 -0.56637 -0.23073 -0.56753 C -0.23229 -0.56845 -0.23385 -0.56891 -0.23559 -0.56961 C -0.246 -0.57932 -0.25833 -0.58325 -0.27083 -0.58603 C -0.30364 -0.60083 -0.33611 -0.60823 -0.37083 -0.61077 C -0.41076 -0.62303 -0.43263 -0.61979 -0.48298 -0.62095 C -0.48611 -0.62164 -0.48923 -0.62257 -0.49236 -0.62303 C -0.50156 -0.62396 -0.51076 -0.62349 -0.51996 -0.62511 C -0.52187 -0.62534 -0.52291 -0.62789 -0.52465 -0.62904 C -0.52604 -0.62997 -0.5276 -0.63089 -0.52916 -0.63113 C -0.53576 -0.63228 -0.54253 -0.63251 -0.5493 -0.63321 C -0.55677 -0.63668 -0.56354 -0.63436 -0.571 -0.63113 C -0.57708 -0.62534 -0.5835 -0.62373 -0.59079 -0.62095 C -0.60277 -0.61632 -0.58732 -0.62211 -0.60017 -0.61471 C -0.60138 -0.61401 -0.61093 -0.61124 -0.61232 -0.61077 C -0.62916 -0.59921 -0.60538 -0.61447 -0.6276 -0.60453 C -0.62934 -0.60384 -0.63055 -0.60152 -0.63229 -0.60037 C -0.63472 -0.59875 -0.64062 -0.59713 -0.64305 -0.59644 C -0.64826 -0.59505 -0.6585 -0.59227 -0.6585 -0.59227 C -0.66336 -0.58765 -0.66805 -0.58441 -0.67378 -0.5821 C -0.6835 -0.57354 -0.69166 -0.56244 -0.70312 -0.55735 C -0.70468 -0.55596 -0.70607 -0.55434 -0.70763 -0.55319 C -0.70902 -0.55226 -0.71093 -0.55249 -0.71232 -0.55134 C -0.71406 -0.54972 -0.7151 -0.54694 -0.71684 -0.54509 C -0.72222 -0.53908 -0.72829 -0.53422 -0.73385 -0.52867 C -0.74097 -0.52151 -0.7434 -0.51087 -0.75069 -0.50416 C -0.75781 -0.49005 -0.75347 -0.49352 -0.76145 -0.48982 C -0.76649 -0.47965 -0.77291 -0.47225 -0.78003 -0.46508 C -0.78298 -0.45351 -0.78559 -0.44033 -0.79079 -0.43039 C -0.79323 -0.4209 -0.79409 -0.41212 -0.79843 -0.40379 C -0.80104 -0.39015 -0.80277 -0.37627 -0.80607 -0.36262 C -0.81007 -0.34597 -0.81562 -0.33002 -0.81996 -0.31383 C -0.8217 -0.29949 -0.82361 -0.287 -0.82465 -0.27243 C -0.82413 -0.25138 -0.8243 -0.23011 -0.82309 -0.20906 C -0.82222 -0.1938 -0.8151 -0.18062 -0.81232 -0.16605 C -0.80972 -0.15286 -0.80868 -0.13668 -0.80312 -0.12488 C -0.80086 -0.11378 -0.79878 -0.0999 -0.79392 -0.09019 C -0.79375 -0.08811 -0.79079 -0.06591 -0.78923 -0.0636 C -0.78402 -0.05573 -0.78038 -0.05527 -0.77378 -0.05342 C -0.77031 -0.05018 -0.76632 -0.04833 -0.76302 -0.04509 C -0.75312 -0.03561 -0.76458 -0.04116 -0.75225 -0.03677 C -0.74409 -0.0296 -0.73698 -0.02497 -0.72916 -0.01873 C -0.72777 -0.01087 -0.72795 -0.00323 -0.72152 -3.284E-6 C -0.71753 0.00185 -0.7092 0.00417 -0.7092 0.00417 C -0.69757 0.0148 -0.68559 0.02429 -0.67378 0.03492 C -0.66875 0.04533 -0.66579 0.04024 -0.6585 0.04487 C -0.64878 0.05158 -0.63958 0.05874 -0.62916 0.06337 C -0.61875 0.07378 -0.61145 0.08395 -0.59843 0.08788 C -0.59739 0.0902 -0.59704 0.09297 -0.59531 0.09413 C -0.59201 0.0969 -0.57534 0.10084 -0.571 0.10245 C -0.55798 0.11356 -0.5552 0.11356 -0.53993 0.11864 C -0.52204 0.1309 -0.54687 0.11471 -0.52621 0.12489 C -0.51892 0.12859 -0.51996 0.13414 -0.51076 0.13714 C -0.50225 0.14478 -0.4901 0.14778 -0.48003 0.1494 C -0.44965 0.16282 -0.41388 0.16906 -0.38159 0.17392 C -0.36909 0.17947 -0.35972 0.18062 -0.34635 0.18224 C -0.31614 0.18178 -0.28559 0.18178 -0.25538 0.18016 C -0.24635 0.17993 -0.25208 0.17785 -0.24461 0.17392 C -0.23263 0.16837 -0.21857 0.16675 -0.20625 0.16397 C -0.19132 0.15102 -0.17343 0.14547 -0.15694 0.13714 C -0.13819 0.12766 -0.16198 0.13923 -0.14618 0.12697 C -0.14427 0.12581 -0.14201 0.12581 -0.13993 0.12489 C -0.13055 0.12096 -0.12187 0.11402 -0.11232 0.11078 C -0.10677 0.09968 -0.08993 0.0858 -0.08003 0.08187 C -0.07725 0.07956 -0.07343 0.07886 -0.07083 0.07563 C -0.06944 0.07401 -0.06892 0.07123 -0.0677 0.06938 C -0.06475 0.06499 -0.06215 0.06036 -0.0585 0.05713 C -0.05104 0.05111 -0.04236 0.04441 -0.03385 0.04094 C -0.03333 0.03886 -0.03333 0.03608 -0.03229 0.03492 C -0.02968 0.03146 -0.02309 0.02637 -0.02309 0.02637 C -0.02204 0.02429 -0.02118 0.02197 -0.01996 0.02035 C -0.01875 0.01874 -0.01649 0.0185 -0.01545 0.01642 C -0.0026 -0.00948 -0.02465 0.02429 -0.01076 0.00185 C -0.00382 -0.00925 0.00434 -0.01202 0.01077 -0.02451 C 0.01268 -0.03214 0.01441 -0.04186 0.01702 -0.04949 C 0.01927 -0.05573 0.02153 -0.06059 0.02153 -0.06753 " pathEditMode="relative" ptsTypes="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6093296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 ПЛАНЕТЕ 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Играем со словом </a:t>
            </a:r>
            <a:r>
              <a:rPr lang="ru-RU" sz="4000" dirty="0" smtClean="0">
                <a:solidFill>
                  <a:srgbClr val="FF0000"/>
                </a:solidFill>
              </a:rPr>
              <a:t>ЛЕТЕЛА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32" descr="r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16994">
            <a:off x="7175110" y="4492978"/>
            <a:ext cx="2531705" cy="1687803"/>
          </a:xfrm>
          <a:prstGeom prst="rect">
            <a:avLst/>
          </a:prstGeom>
          <a:noFill/>
        </p:spPr>
      </p:pic>
      <p:pic>
        <p:nvPicPr>
          <p:cNvPr id="8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2054E-6 C -0.00156 -0.02012 -0.00243 -0.05135 -0.01684 -0.06337 C -0.02066 -0.07355 -0.02378 -0.08187 -0.03073 -0.08812 C -0.03333 -0.09829 -0.0368 -0.10569 -0.04149 -0.11471 C -0.04253 -0.11679 -0.04462 -0.12073 -0.04462 -0.12073 C -0.04809 -0.13645 -0.04288 -0.11888 -0.05069 -0.12905 C -0.05191 -0.13044 -0.05139 -0.13321 -0.05226 -0.13506 C -0.05555 -0.14177 -0.05642 -0.14108 -0.06146 -0.14339 C -0.06528 -0.1531 -0.06858 -0.16397 -0.07535 -0.16999 C -0.07691 -0.17276 -0.07865 -0.1753 -0.07986 -0.17831 C -0.08073 -0.18016 -0.08055 -0.18247 -0.08142 -0.18432 C -0.08333 -0.18872 -0.08767 -0.19658 -0.08767 -0.19658 C -0.09115 -0.21092 -0.08958 -0.22688 -0.09375 -0.2396 C -0.09861 -0.2544 -0.1066 -0.27174 -0.11684 -0.28076 C -0.11788 -0.28284 -0.11858 -0.28516 -0.11996 -0.28678 C -0.12118 -0.28816 -0.12344 -0.28724 -0.12448 -0.28886 C -0.12726 -0.29371 -0.12795 -0.30042 -0.13073 -0.30528 C -0.13559 -0.31383 -0.13906 -0.32632 -0.14462 -0.33395 C -0.14583 -0.3358 -0.14792 -0.3365 -0.14913 -0.33812 C -0.15139 -0.34112 -0.15278 -0.34575 -0.15538 -0.34829 C -0.15833 -0.3513 -0.16267 -0.35084 -0.16615 -0.35246 C -0.16771 -0.35592 -0.16823 -0.36055 -0.17066 -0.36263 C -0.17205 -0.36379 -0.17378 -0.36055 -0.17535 -0.36055 C -0.17691 -0.36055 -0.17847 -0.36171 -0.17986 -0.36263 C -0.1816 -0.36379 -0.18316 -0.36518 -0.18455 -0.36679 C -0.18628 -0.36864 -0.18733 -0.37142 -0.18924 -0.37281 C -0.19427 -0.37651 -0.20191 -0.37859 -0.20764 -0.38113 C -0.21424 -0.38414 -0.22153 -0.38506 -0.2276 -0.38923 C -0.22934 -0.39038 -0.23055 -0.3927 -0.23229 -0.39339 C -0.2408 -0.39617 -0.24965 -0.39617 -0.25833 -0.39755 C -0.28767 -0.40819 -0.32083 -0.40264 -0.35069 -0.40148 C -0.35642 -0.39778 -0.36146 -0.39547 -0.36771 -0.39339 C -0.36875 -0.39131 -0.3691 -0.38853 -0.37066 -0.38715 C -0.37604 -0.38252 -0.38229 -0.389 -0.37066 -0.38113 C -0.36805 -0.37419 -0.36302 -0.36055 -0.36302 -0.36055 " pathEditMode="relative" ptsTypes="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609329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ПЛАНЕТУ 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Играем со словом </a:t>
            </a:r>
            <a:r>
              <a:rPr lang="ru-RU" sz="4000" dirty="0" smtClean="0">
                <a:solidFill>
                  <a:srgbClr val="FF0000"/>
                </a:solidFill>
              </a:rPr>
              <a:t>ЛЕТЕЛА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32" descr="r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90897">
            <a:off x="7175110" y="4282726"/>
            <a:ext cx="2531705" cy="1687803"/>
          </a:xfrm>
          <a:prstGeom prst="rect">
            <a:avLst/>
          </a:prstGeom>
          <a:noFill/>
        </p:spPr>
      </p:pic>
      <p:pic>
        <p:nvPicPr>
          <p:cNvPr id="8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7919E-6 C -0.00052 -0.0266 -0.00087 -0.05343 -0.00156 -0.08002 C -0.00191 -0.09367 -0.00313 -0.12859 -0.00469 -0.14547 C -0.00556 -0.15495 -0.00903 -0.1649 -0.01077 -0.17415 C -0.01354 -0.18895 -0.01129 -0.18155 -0.01389 -0.19889 C -0.01511 -0.20676 -0.01875 -0.21323 -0.01997 -0.22133 C -0.02118 -0.22988 -0.02656 -0.26804 -0.02917 -0.27475 C -0.03004 -0.27683 -0.03229 -0.27729 -0.03386 -0.27868 C -0.03438 -0.28076 -0.03403 -0.28354 -0.03542 -0.28492 C -0.03802 -0.28747 -0.04462 -0.28909 -0.04462 -0.28909 C -0.05174 -0.30296 -0.04323 -0.28909 -0.05226 -0.29718 C -0.05729 -0.30181 -0.06372 -0.30944 -0.06771 -0.31568 C -0.07153 -0.3217 -0.0724 -0.33095 -0.07691 -0.33603 C -0.07969 -0.33927 -0.08299 -0.34158 -0.08611 -0.34436 C -0.08785 -0.34598 -0.08889 -0.34899 -0.0908 -0.35037 C -0.10278 -0.35916 -0.10816 -0.35523 -0.1184 -0.36887 C -0.12049 -0.37951 -0.12639 -0.38784 -0.13229 -0.39547 C -0.13525 -0.40726 -0.13837 -0.41282 -0.14618 -0.41813 C -0.15278 -0.43155 -0.15729 -0.43502 -0.16615 -0.44681 C -0.17309 -0.45606 -0.16511 -0.45144 -0.17379 -0.45491 C -0.18125 -0.46971 -0.19219 -0.47873 -0.20469 -0.48358 C -0.21059 -0.4889 -0.21719 -0.49075 -0.22309 -0.49607 C -0.23195 -0.51319 -0.21997 -0.49168 -0.23073 -0.50625 C -0.23212 -0.5081 -0.23247 -0.51087 -0.23386 -0.51249 C -0.23663 -0.51573 -0.24306 -0.52059 -0.24306 -0.52059 C -0.24983 -0.534 -0.26129 -0.53076 -0.27222 -0.53284 C -0.2816 -0.53446 -0.29063 -0.53724 -0.3 -0.53909 C -0.30313 -0.54047 -0.30816 -0.53886 -0.3092 -0.54302 C -0.30972 -0.5451 -0.30938 -0.54788 -0.31077 -0.54926 C -0.31337 -0.55181 -0.31719 -0.55111 -0.31997 -0.55343 C -0.32153 -0.55481 -0.32275 -0.55713 -0.32465 -0.55736 C -0.35573 -0.56106 -0.38715 -0.56013 -0.4184 -0.5636 C -0.425 -0.56661 -0.43577 -0.56106 -0.44306 -0.55944 C -0.45938 -0.55597 -0.47587 -0.55412 -0.49236 -0.55134 C -0.50191 -0.54464 -0.51215 -0.53978 -0.52153 -0.53284 C -0.52483 -0.53053 -0.52761 -0.52752 -0.53073 -0.52475 C -0.53229 -0.52336 -0.53542 -0.52059 -0.53542 -0.52059 C -0.53959 -0.5118 -0.54636 -0.50694 -0.55226 -0.5 C -0.55764 -0.49353 -0.5625 -0.48266 -0.56927 -0.47965 C -0.57275 -0.47225 -0.57379 -0.46739 -0.57847 -0.46115 C -0.58073 -0.45236 -0.58334 -0.44357 -0.58924 -0.43872 C -0.59184 -0.42808 -0.59636 -0.4186 -0.59844 -0.40796 C -0.6 -0.39917 -0.60018 -0.38923 -0.60313 -0.38113 C -0.604 -0.37905 -0.60538 -0.3772 -0.60608 -0.37512 C -0.60747 -0.37119 -0.60747 -0.36656 -0.6092 -0.36286 C -0.61129 -0.3587 -0.61545 -0.35037 -0.61545 -0.35037 C -0.61632 -0.34529 -0.61806 -0.33372 -0.61997 -0.33002 C -0.62205 -0.32586 -0.62622 -0.31776 -0.62622 -0.31776 C -0.62865 -0.30713 -0.62691 -0.3143 -0.63073 -0.29926 C -0.63125 -0.29718 -0.63229 -0.29302 -0.63229 -0.29302 C -0.63386 -0.26434 -0.63611 -0.23682 -0.6415 -0.20907 C -0.64097 -0.20699 -0.64132 -0.20375 -0.63993 -0.20282 C -0.63854 -0.2019 -0.63542 -0.20491 -0.63542 -0.20491 " pathEditMode="relative" ptsTypes="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609329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ПЛАНЕТЫ 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Играем со словом </a:t>
            </a:r>
            <a:r>
              <a:rPr lang="ru-RU" sz="4000" dirty="0" smtClean="0">
                <a:solidFill>
                  <a:srgbClr val="FF0000"/>
                </a:solidFill>
              </a:rPr>
              <a:t>ЛЕТЕЛА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32" descr="r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5134">
            <a:off x="6359454" y="2869500"/>
            <a:ext cx="2531705" cy="1687803"/>
          </a:xfrm>
          <a:prstGeom prst="rect">
            <a:avLst/>
          </a:prstGeom>
          <a:noFill/>
        </p:spPr>
      </p:pic>
      <p:pic>
        <p:nvPicPr>
          <p:cNvPr id="8" name="Picture 21" descr="eart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76318E-6 C -0.00573 -0.01942 -0.00504 -0.04185 -0.01389 -0.05943 C -0.01771 -0.08186 -0.01649 -0.10383 -0.02465 -0.12488 C -0.02587 -0.13945 -0.02587 -0.1554 -0.03385 -0.16604 C -0.03472 -0.1709 -0.0342 -0.17691 -0.03681 -0.18038 C -0.04132 -0.18639 -0.04913 -0.19194 -0.05538 -0.19472 C -0.05816 -0.19842 -0.06215 -0.20073 -0.06458 -0.20489 C -0.06563 -0.20651 -0.0651 -0.20952 -0.06615 -0.21114 C -0.06719 -0.21299 -0.06927 -0.21345 -0.07066 -0.21507 C -0.0757 -0.22062 -0.07813 -0.22478 -0.08455 -0.22733 C -0.08611 -0.2301 -0.08715 -0.23357 -0.08924 -0.23565 C -0.09097 -0.23727 -0.09323 -0.23681 -0.09531 -0.23773 C -0.10226 -0.24051 -0.10729 -0.2449 -0.11389 -0.24791 C -0.1217 -0.25508 -0.14705 -0.26711 -0.15695 -0.26849 C -0.16858 -0.27034 -0.19219 -0.27242 -0.19219 -0.27242 C -0.21285 -0.27936 -0.23611 -0.27936 -0.25695 -0.28075 C -0.28212 -0.28006 -0.30712 -0.27982 -0.33229 -0.27867 C -0.35278 -0.27774 -0.37292 -0.27173 -0.39375 -0.27057 C -0.40608 -0.26502 -0.41771 -0.2641 -0.43073 -0.26225 C -0.45313 -0.25624 -0.4757 -0.25508 -0.49844 -0.25207 C -0.5059 -0.2486 -0.51233 -0.24606 -0.51997 -0.24375 C -0.52465 -0.24213 -0.53385 -0.23773 -0.53385 -0.23773 C -0.54132 -0.2308 -0.54983 -0.23242 -0.55851 -0.22941 C -0.57535 -0.22363 -0.59236 -0.21785 -0.6092 -0.21114 C -0.62431 -0.19749 -0.63385 -0.1894 -0.65226 -0.18639 C -0.6559 -0.18408 -0.6592 -0.18038 -0.66302 -0.1783 C -0.66493 -0.17714 -0.67552 -0.1746 -0.67691 -0.17414 C -0.68958 -0.1702 -0.70226 -0.1665 -0.71528 -0.16396 C -0.73073 -0.15702 -0.76215 -0.16674 -0.77847 -0.16812 C -0.79358 -0.17275 -0.80712 -0.16789 -0.82153 -0.16396 C -0.83403 -0.16049 -0.83177 -0.16234 -0.84757 -0.1598 C -0.86406 -0.15725 -0.88021 -0.15078 -0.89688 -0.14754 C -0.91458 -0.14893 -0.91858 -0.14939 -0.93229 -0.15355 C -0.95191 -0.14754 -0.92691 -0.15702 -0.90764 -0.13112 C -0.90434 -0.12673 -0.91684 -0.12973 -0.92153 -0.12904 C -0.93889 -0.13089 -0.95625 -0.13528 -0.97379 -0.13528 C -1.00156 -0.13528 -1.05695 -0.1332 -1.05695 -0.1332 " pathEditMode="relative" ptsTypes="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\Desktop\ЛОГОПЕДИЯ\Лексические темы\Космос\space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5" name="Picture 3" descr="C:\Users\comp\Desktop\Новая папка\news-graphics-2007-_6344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2412270" cy="16081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28184" y="3212976"/>
            <a:ext cx="936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ПРЕВРАТИ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908720"/>
            <a:ext cx="504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64704"/>
            <a:ext cx="2448272" cy="166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63688" y="3244334"/>
            <a:ext cx="792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К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244334"/>
            <a:ext cx="792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А</a:t>
            </a:r>
            <a:endParaRPr lang="ru-RU" sz="8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244334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B050"/>
                </a:solidFill>
              </a:rPr>
              <a:t>Р</a:t>
            </a:r>
            <a:endParaRPr lang="ru-RU" sz="8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3212976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Е</a:t>
            </a:r>
            <a:endParaRPr lang="ru-RU" sz="8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9" y="3212976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Т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8907 0.2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0.2203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8907 0.220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0.22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4.16667E-6 0.2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0399 0.220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ЛОГОПЕДИЯ\Лексические темы\Космос\spac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СОСТАВЬ СЛОВО ПО ПЕРВЫМ ЗВУКАМ </a:t>
            </a:r>
            <a:endParaRPr lang="ru-RU" dirty="0"/>
          </a:p>
        </p:txBody>
      </p:sp>
      <p:pic>
        <p:nvPicPr>
          <p:cNvPr id="5122" name="Picture 2" descr="C:\Users\comp\Desktop\ЛОГОПЕДИЯ\Картинки для обследования произношения звуков раннего онтогенеза\Слайд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988840"/>
            <a:ext cx="1475655" cy="1106741"/>
          </a:xfrm>
          <a:prstGeom prst="rect">
            <a:avLst/>
          </a:prstGeom>
          <a:noFill/>
        </p:spPr>
      </p:pic>
      <p:pic>
        <p:nvPicPr>
          <p:cNvPr id="5123" name="Picture 3" descr="C:\Users\comp\Desktop\ЛОГОПЕДИЯ\Картинки для обследования произношения звуков раннего онтогенеза\Слайд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1440160" cy="1110674"/>
          </a:xfrm>
          <a:prstGeom prst="rect">
            <a:avLst/>
          </a:prstGeom>
          <a:noFill/>
        </p:spPr>
      </p:pic>
      <p:pic>
        <p:nvPicPr>
          <p:cNvPr id="5124" name="Picture 4" descr="C:\Users\comp\Desktop\ЛОГОПЕДИЯ\Картинки для обследования произношения звуков раннего онтогенеза\Слайд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88840"/>
            <a:ext cx="1512167" cy="1134125"/>
          </a:xfrm>
          <a:prstGeom prst="rect">
            <a:avLst/>
          </a:prstGeom>
          <a:noFill/>
        </p:spPr>
      </p:pic>
      <p:pic>
        <p:nvPicPr>
          <p:cNvPr id="5125" name="Picture 5" descr="C:\Users\comp\Desktop\ЛОГОПЕДИЯ\Картинки для обследования произношения звуков раннего онтогенеза\Слайд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7830" y="1988840"/>
            <a:ext cx="1536170" cy="1152128"/>
          </a:xfrm>
          <a:prstGeom prst="rect">
            <a:avLst/>
          </a:prstGeom>
          <a:noFill/>
        </p:spPr>
      </p:pic>
      <p:pic>
        <p:nvPicPr>
          <p:cNvPr id="5126" name="Picture 6" descr="C:\Users\comp\Desktop\ЛОГОПЕДИЯ\Картинки для обследования произношения звуков раннего онтогенеза\Слайд1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988840"/>
            <a:ext cx="1536171" cy="1152128"/>
          </a:xfrm>
          <a:prstGeom prst="rect">
            <a:avLst/>
          </a:prstGeom>
          <a:noFill/>
        </p:spPr>
      </p:pic>
      <p:pic>
        <p:nvPicPr>
          <p:cNvPr id="5127" name="Picture 7" descr="C:\Users\comp\Desktop\ЛОГОПЕДИЯ\Картинки для обследования произношения звуков раннего онтогенеза\Слайд1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988840"/>
            <a:ext cx="1536171" cy="1152128"/>
          </a:xfrm>
          <a:prstGeom prst="rect">
            <a:avLst/>
          </a:prstGeom>
          <a:noFill/>
        </p:spPr>
      </p:pic>
      <p:pic>
        <p:nvPicPr>
          <p:cNvPr id="10" name="Picture 2" descr="C:\Users\comp\Desktop\ЛОГОПЕДИЯ\Картинки для обследования произношения звуков раннего онтогенеза\Слайд1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221088"/>
            <a:ext cx="1728192" cy="1296144"/>
          </a:xfrm>
          <a:prstGeom prst="rect">
            <a:avLst/>
          </a:prstGeom>
          <a:noFill/>
        </p:spPr>
      </p:pic>
      <p:pic>
        <p:nvPicPr>
          <p:cNvPr id="11" name="Picture 3" descr="C:\Users\comp\Desktop\ЛОГОПЕДИЯ\Картинки для обследования произношения звуков раннего онтогенеза\Слайд1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4221088"/>
            <a:ext cx="1728192" cy="1296144"/>
          </a:xfrm>
          <a:prstGeom prst="rect">
            <a:avLst/>
          </a:prstGeom>
          <a:noFill/>
        </p:spPr>
      </p:pic>
      <p:pic>
        <p:nvPicPr>
          <p:cNvPr id="12" name="Picture 4" descr="C:\Users\comp\Desktop\ЛОГОПЕДИЯ\Картинки для обследования произношения звуков раннего онтогенеза\Слайд1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221088"/>
            <a:ext cx="1728192" cy="1296144"/>
          </a:xfrm>
          <a:prstGeom prst="rect">
            <a:avLst/>
          </a:prstGeom>
          <a:noFill/>
        </p:spPr>
      </p:pic>
      <p:pic>
        <p:nvPicPr>
          <p:cNvPr id="13" name="Picture 5" descr="C:\Users\comp\Desktop\ЛОГОПЕДИЯ\Картинки для обследования произношения звуков раннего онтогенеза\Слайд16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221088"/>
            <a:ext cx="1728191" cy="129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ЛОГОПЕДИЯ\Лексические темы\Космос\spac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41819" y="0"/>
            <a:ext cx="4218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РАЗГАДАЙ РЕБУС</a:t>
            </a:r>
            <a:endParaRPr lang="ru-RU" sz="3600" dirty="0"/>
          </a:p>
        </p:txBody>
      </p:sp>
      <p:pic>
        <p:nvPicPr>
          <p:cNvPr id="3075" name="Picture 3" descr="C:\Users\comp\Desktop\Новая папка (2)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248472" cy="31680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502782"/>
            <a:ext cx="22322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8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18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1495" y="4653136"/>
            <a:ext cx="1080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путник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\Desktop\ЛОГОПЕДИЯ\Лексические темы\Космос\space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Папа спрашивает сына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1" name="Picture 3" descr="E:\costum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813512" cy="4013944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084168" y="692696"/>
            <a:ext cx="2448272" cy="648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ты делаешь?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23528" y="764704"/>
            <a:ext cx="278660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Играю в космонавта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652120" y="692696"/>
            <a:ext cx="288032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хочешь увидеть настоящий космос?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71600" y="836712"/>
            <a:ext cx="151216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Да, конечно!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004048" y="692696"/>
            <a:ext cx="3851920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Тогда мы с тобой отправимся в планетарий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comp\Desktop\ЛОГОПЕДИЯ\Лексические темы\Космос\Handy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2833076" cy="4062710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115616" y="836712"/>
            <a:ext cx="1512168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Урааааа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\Desktop\ЛОГОПЕДИЯ\Лексические темы\Космос\space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1714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06480" y="5457998"/>
            <a:ext cx="206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Кто?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17232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Что? 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94116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корабль Какой?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comp\Desktop\Новая папка (2)\imgpreview27Q002M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420888"/>
            <a:ext cx="3113207" cy="2016224"/>
          </a:xfrm>
          <a:prstGeom prst="rect">
            <a:avLst/>
          </a:prstGeom>
          <a:noFill/>
        </p:spPr>
      </p:pic>
      <p:pic>
        <p:nvPicPr>
          <p:cNvPr id="4101" name="Picture 5" descr="C:\Users\comp\Desktop\Новая папка (2)\imgpreview1PL5CHY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132856"/>
            <a:ext cx="2465807" cy="2490589"/>
          </a:xfrm>
          <a:prstGeom prst="rect">
            <a:avLst/>
          </a:prstGeom>
          <a:noFill/>
        </p:spPr>
      </p:pic>
      <p:pic>
        <p:nvPicPr>
          <p:cNvPr id="4105" name="Picture 9" descr="C:\Users\comp\Desktop\Новая папка (2)\pic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20888"/>
            <a:ext cx="3072341" cy="214223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714480" y="2857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РОДСТВЕННЫЕ СЛОВА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mp\Desktop\Новая папка (2)\1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"/>
            <a:ext cx="9144000" cy="6849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Быть может где-то инопланетяне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 нами наблюдают с высоты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можем показать им мы, земляне,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Что им расскажешь лично ты?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81128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 что о нашей планете вы бы рассказали инопланетянам?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что бы могли им подарить?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что бы сами попросили у инопланетян?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для глаз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vide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costume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480" y="2276872"/>
            <a:ext cx="2813512" cy="4013944"/>
          </a:xfrm>
          <a:prstGeom prst="rect">
            <a:avLst/>
          </a:prstGeom>
          <a:noFill/>
        </p:spPr>
      </p:pic>
      <p:pic>
        <p:nvPicPr>
          <p:cNvPr id="3" name="Picture 2" descr="C:\Users\comp\Desktop\ЛОГОПЕДИЯ\Лексические темы\Космос\Handy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833076" cy="406271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0" y="908720"/>
            <a:ext cx="3131840" cy="25705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6012160" y="764704"/>
            <a:ext cx="2952328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C:\Users\comp\Desktop\_39YIk17k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1920213" cy="1440160"/>
          </a:xfrm>
          <a:prstGeom prst="rect">
            <a:avLst/>
          </a:prstGeom>
          <a:noFill/>
        </p:spPr>
      </p:pic>
      <p:pic>
        <p:nvPicPr>
          <p:cNvPr id="1030" name="Picture 6" descr="C:\Users\comp\Desktop\M9S8D2W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340768"/>
            <a:ext cx="1662832" cy="146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20840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ИСПОЛЬЗУЕМАЯ ЛИТЕРАТУРА: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Автор стихотворных текстов ПИСКУНОВА Е.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ГАЛКИНА И.А. </a:t>
            </a:r>
            <a:r>
              <a:rPr lang="ru-RU" sz="2000" dirty="0" err="1" smtClean="0">
                <a:solidFill>
                  <a:schemeClr val="bg1"/>
                </a:solidFill>
              </a:rPr>
              <a:t>Физминутка</a:t>
            </a:r>
            <a:r>
              <a:rPr lang="ru-RU" sz="2000" dirty="0" smtClean="0">
                <a:solidFill>
                  <a:schemeClr val="bg1"/>
                </a:solidFill>
              </a:rPr>
              <a:t> для глаз «Космос»</a:t>
            </a:r>
          </a:p>
          <a:p>
            <a:pPr marL="514350" indent="-514350"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</a:rPr>
              <a:t>Свободные интернет-ресурсы.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ЛОГОПЕДИЯ\Лексические темы\Космос\IMG_1788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65973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планетарии с помощью мощных телескопов люди изучают космос, далёкие звёзды и планеты.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4096" y="551723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Вот что папа и сын узнали в планетарии о космосе: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3575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5936" y="980728"/>
            <a:ext cx="5148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Давно, ещё вас не было на </a:t>
            </a:r>
            <a:r>
              <a:rPr lang="ru-RU" sz="2000" dirty="0" smtClean="0">
                <a:solidFill>
                  <a:srgbClr val="FFFF00"/>
                </a:solidFill>
              </a:rPr>
              <a:t>свете -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Поднялся в космос первый человек.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Все ликовали – взрослые и дети,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Нам космос близким другом стал навек.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187" y="0"/>
            <a:ext cx="9501187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521385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 тех пор бывали люди не однажды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космическом пространстве, в черноте,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Ступали на Луну отважно,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Доверившись </a:t>
            </a:r>
            <a:r>
              <a:rPr lang="ru-RU" sz="2000">
                <a:solidFill>
                  <a:schemeClr val="bg1"/>
                </a:solidFill>
              </a:rPr>
              <a:t>свершившейся 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мечте.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\Desktop\ЛОГОПЕДИЯ\Лексические темы\Космос\планеты спутники\imgpreviewXMD54XN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72"/>
            <a:ext cx="9143999" cy="6855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764704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Планеты космонавты изучают</a:t>
            </a:r>
          </a:p>
          <a:p>
            <a:pPr>
              <a:buNone/>
            </a:pPr>
            <a:r>
              <a:rPr lang="ru-RU" sz="2000" b="1" dirty="0" smtClean="0"/>
              <a:t>И наблюдают: что там, на Земле?</a:t>
            </a:r>
          </a:p>
          <a:p>
            <a:pPr>
              <a:buNone/>
            </a:pPr>
            <a:r>
              <a:rPr lang="ru-RU" sz="2000" b="1" dirty="0" smtClean="0"/>
              <a:t>Вокруг земного шара спутники летают,</a:t>
            </a:r>
          </a:p>
          <a:p>
            <a:pPr>
              <a:buNone/>
            </a:pPr>
            <a:r>
              <a:rPr lang="ru-RU" sz="2000" b="1" dirty="0" smtClean="0"/>
              <a:t>Жизнь улучшая нам – тебе и мне!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\Desktop\ЛОГОПЕДИЯ\Лексические темы\Космос\spac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Чем </a:t>
            </a:r>
            <a:r>
              <a:rPr lang="ru-RU" sz="3600" dirty="0">
                <a:solidFill>
                  <a:srgbClr val="FF0000"/>
                </a:solidFill>
              </a:rPr>
              <a:t>помогают нам спутники в </a:t>
            </a:r>
            <a:r>
              <a:rPr lang="ru-RU" sz="3600" dirty="0" smtClean="0">
                <a:solidFill>
                  <a:srgbClr val="FF0000"/>
                </a:solidFill>
              </a:rPr>
              <a:t>космосе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790781"/>
            <a:ext cx="456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-помогают </a:t>
            </a:r>
            <a:r>
              <a:rPr lang="ru-RU" dirty="0"/>
              <a:t>найти на Земле необходимые объекты, </a:t>
            </a:r>
            <a:r>
              <a:rPr lang="ru-RU" dirty="0" smtClean="0"/>
              <a:t>осуществляют </a:t>
            </a:r>
            <a:r>
              <a:rPr lang="ru-RU" dirty="0" err="1"/>
              <a:t>автонавигацию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-следят за погодой и ситуацией на планете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836712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-обеспечивают телевидение, интернет, телефонную связь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5116" y="3779748"/>
            <a:ext cx="3816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-осуществляют военную разведку</a:t>
            </a:r>
            <a:endParaRPr lang="ru-RU" dirty="0"/>
          </a:p>
        </p:txBody>
      </p:sp>
      <p:pic>
        <p:nvPicPr>
          <p:cNvPr id="7170" name="Picture 2" descr="C:\Users\comp\Desktop\ЛОГОПЕДИЯ\Лексические темы\Космос\планеты спутники\580x464xMOIREfull1-580x464_jpg_pagespeed_ic_DnqtfJLF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2808312" cy="2228123"/>
          </a:xfrm>
          <a:prstGeom prst="rect">
            <a:avLst/>
          </a:prstGeom>
          <a:noFill/>
        </p:spPr>
      </p:pic>
      <p:pic>
        <p:nvPicPr>
          <p:cNvPr id="7171" name="Picture 3" descr="C:\Users\comp\Desktop\ЛОГОПЕДИЯ\Лексические темы\Космос\планеты спутники\imgpreviewHSB0SPZ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2736304" cy="2218625"/>
          </a:xfrm>
          <a:prstGeom prst="rect">
            <a:avLst/>
          </a:prstGeom>
          <a:noFill/>
        </p:spPr>
      </p:pic>
      <p:pic>
        <p:nvPicPr>
          <p:cNvPr id="7172" name="Picture 4" descr="C:\Users\comp\Desktop\ЛОГОПЕДИЯ\Лексические темы\Космос\планеты спутники\imgpreviewIMNEXE5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09120"/>
            <a:ext cx="3085755" cy="2232248"/>
          </a:xfrm>
          <a:prstGeom prst="rect">
            <a:avLst/>
          </a:prstGeom>
          <a:noFill/>
        </p:spPr>
      </p:pic>
      <p:pic>
        <p:nvPicPr>
          <p:cNvPr id="7173" name="Picture 5" descr="C:\Users\comp\Desktop\ЛОГОПЕДИЯ\Лексические темы\Космос\планеты спутники\mariner06-0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484784"/>
            <a:ext cx="2951989" cy="2213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548680"/>
            <a:ext cx="731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92D050"/>
                </a:solidFill>
              </a:rPr>
              <a:t>ПЛАНЕТЫ СОЛНЕЧНОЙ СИСТЕМЫ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39770" y="3244334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2050" name="Picture 2" descr="C:\Users\comp\Desktop\ЛОГОПЕДИЯ\Лексические темы\Космос\планеты спутники\0002-002-Merkur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80928" cy="2085696"/>
          </a:xfrm>
          <a:prstGeom prst="rect">
            <a:avLst/>
          </a:prstGeom>
          <a:noFill/>
        </p:spPr>
      </p:pic>
      <p:pic>
        <p:nvPicPr>
          <p:cNvPr id="2051" name="Picture 3" descr="C:\Users\comp\Desktop\ЛОГОПЕДИЯ\Лексические темы\Космос\планеты спутники\0003-003-Ve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808312" cy="2106234"/>
          </a:xfrm>
          <a:prstGeom prst="rect">
            <a:avLst/>
          </a:prstGeom>
          <a:noFill/>
        </p:spPr>
      </p:pic>
      <p:pic>
        <p:nvPicPr>
          <p:cNvPr id="2052" name="Picture 4" descr="C:\Users\comp\Desktop\ЛОГОПЕДИЯ\Лексические темы\Космос\планеты спутники\0005-005-M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2808312" cy="2139702"/>
          </a:xfrm>
          <a:prstGeom prst="rect">
            <a:avLst/>
          </a:prstGeom>
          <a:noFill/>
        </p:spPr>
      </p:pic>
      <p:pic>
        <p:nvPicPr>
          <p:cNvPr id="2053" name="Picture 5" descr="C:\Users\comp\Desktop\ЛОГОПЕДИЯ\Лексические темы\Космос\планеты спутники\19203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808311" cy="2106233"/>
          </a:xfrm>
          <a:prstGeom prst="rect">
            <a:avLst/>
          </a:prstGeom>
          <a:noFill/>
        </p:spPr>
      </p:pic>
      <p:pic>
        <p:nvPicPr>
          <p:cNvPr id="2054" name="Picture 6" descr="C:\Users\comp\Desktop\ЛОГОПЕДИЯ\Лексические темы\Космос\планеты спутники\0007-007-Satu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420888"/>
            <a:ext cx="2808312" cy="2106234"/>
          </a:xfrm>
          <a:prstGeom prst="rect">
            <a:avLst/>
          </a:prstGeom>
          <a:noFill/>
        </p:spPr>
      </p:pic>
      <p:pic>
        <p:nvPicPr>
          <p:cNvPr id="2055" name="Picture 7" descr="C:\Users\comp\Desktop\ЛОГОПЕДИЯ\Лексические темы\Космос\планеты спутники\0008-008-Ur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420888"/>
            <a:ext cx="2784309" cy="2088232"/>
          </a:xfrm>
          <a:prstGeom prst="rect">
            <a:avLst/>
          </a:prstGeom>
          <a:noFill/>
        </p:spPr>
      </p:pic>
      <p:pic>
        <p:nvPicPr>
          <p:cNvPr id="2056" name="Picture 8" descr="C:\Users\comp\Desktop\ЛОГОПЕДИЯ\Лексические темы\Космос\планеты спутники\0009-009-Neptu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707142"/>
            <a:ext cx="2759966" cy="1912696"/>
          </a:xfrm>
          <a:prstGeom prst="rect">
            <a:avLst/>
          </a:prstGeom>
          <a:noFill/>
        </p:spPr>
      </p:pic>
      <p:pic>
        <p:nvPicPr>
          <p:cNvPr id="2057" name="Picture 9" descr="C:\Users\comp\Desktop\ЛОГОПЕДИЯ\Лексические темы\Космос\планеты спутники\0010-010-Plut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3083" y="4635135"/>
            <a:ext cx="2756925" cy="1995686"/>
          </a:xfrm>
          <a:prstGeom prst="rect">
            <a:avLst/>
          </a:prstGeom>
          <a:noFill/>
        </p:spPr>
      </p:pic>
      <p:pic>
        <p:nvPicPr>
          <p:cNvPr id="11" name="Picture 3" descr="C:\Users\User PC\Videos\images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4643445"/>
            <a:ext cx="2786081" cy="200026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615197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Юпитер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0_Space_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130_Space_4</Template>
  <TotalTime>1302</TotalTime>
  <Words>345</Words>
  <Application>Microsoft Office PowerPoint</Application>
  <PresentationFormat>Экран (4:3)</PresentationFormat>
  <Paragraphs>80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130_Space_4</vt:lpstr>
      <vt:lpstr>НАШ ДРУГ – КОСМОС  презентация по лексической теме «День космонавтики» для детей старшего дошкольного возраста.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Физминутка для глаз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129</cp:revision>
  <dcterms:created xsi:type="dcterms:W3CDTF">2015-03-22T11:08:07Z</dcterms:created>
  <dcterms:modified xsi:type="dcterms:W3CDTF">2023-10-30T08:55:02Z</dcterms:modified>
</cp:coreProperties>
</file>